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71" autoAdjust="0"/>
  </p:normalViewPr>
  <p:slideViewPr>
    <p:cSldViewPr>
      <p:cViewPr varScale="1">
        <p:scale>
          <a:sx n="65" d="100"/>
          <a:sy n="65" d="100"/>
        </p:scale>
        <p:origin x="-11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7F7-5DB9-46F4-9F90-9532062C5956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2159E-1EB5-4ED6-806E-C47718D687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0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46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34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2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69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0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51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47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99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1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4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74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PRÁCE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Mgr. Radek Vecheta</a:t>
            </a:r>
          </a:p>
          <a:p>
            <a:r>
              <a:rPr lang="cs-CZ" dirty="0" smtClean="0"/>
              <a:t>říjen 2011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43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dirty="0" smtClean="0"/>
              <a:t>horník</a:t>
            </a:r>
            <a:endParaRPr lang="cs-CZ" sz="4000" dirty="0"/>
          </a:p>
        </p:txBody>
      </p:sp>
      <p:pic>
        <p:nvPicPr>
          <p:cNvPr id="4098" name="Picture 2" descr="C:\Users\rvecheta\AppData\Local\Microsoft\Windows\Temporary Internet Files\Content.IE5\MB9SW9SX\MC90033168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48680"/>
            <a:ext cx="4896544" cy="579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16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63688" y="5589240"/>
            <a:ext cx="5486400" cy="566738"/>
          </a:xfrm>
        </p:spPr>
        <p:txBody>
          <a:bodyPr>
            <a:noAutofit/>
          </a:bodyPr>
          <a:lstStyle/>
          <a:p>
            <a:r>
              <a:rPr lang="cs-CZ" sz="4000" dirty="0" smtClean="0"/>
              <a:t>zedník</a:t>
            </a:r>
            <a:endParaRPr lang="cs-CZ" sz="4000" dirty="0"/>
          </a:p>
        </p:txBody>
      </p:sp>
      <p:pic>
        <p:nvPicPr>
          <p:cNvPr id="5" name="Picture 2" descr="C:\Users\rvecheta\AppData\Local\Microsoft\Windows\Temporary Internet Files\Content.IE5\BPSPLVC2\MC900228995[1].wm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1" b="19631"/>
          <a:stretch>
            <a:fillRect/>
          </a:stretch>
        </p:blipFill>
        <p:spPr bwMode="auto">
          <a:xfrm>
            <a:off x="1792288" y="612774"/>
            <a:ext cx="6539276" cy="49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24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Rozhodni, která tělesa práci konají: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Muž tlačí vozík</a:t>
            </a:r>
          </a:p>
          <a:p>
            <a:endParaRPr lang="cs-CZ" dirty="0"/>
          </a:p>
        </p:txBody>
      </p:sp>
      <p:pic>
        <p:nvPicPr>
          <p:cNvPr id="5123" name="Picture 3" descr="C:\Users\rvecheta\AppData\Local\Microsoft\Windows\Temporary Internet Files\Content.IE5\44N9YFVT\MC9002939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361892"/>
            <a:ext cx="4536504" cy="474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54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ANO, práci koná muž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Protože působením síly jeho svalů se vozík posune na jiné místo</a:t>
            </a:r>
            <a:endParaRPr lang="cs-CZ" dirty="0"/>
          </a:p>
          <a:p>
            <a:pPr marL="2286000" lvl="5" indent="0">
              <a:buNone/>
            </a:pPr>
            <a:r>
              <a:rPr lang="cs-CZ" dirty="0"/>
              <a:t>	</a:t>
            </a:r>
            <a:r>
              <a:rPr lang="cs-CZ" sz="4400" b="1" dirty="0" smtClean="0">
                <a:solidFill>
                  <a:srgbClr val="FF0000"/>
                </a:solidFill>
              </a:rPr>
              <a:t>F</a:t>
            </a:r>
          </a:p>
          <a:p>
            <a:pPr marL="2286000" lvl="5" indent="0">
              <a:buNone/>
            </a:pPr>
            <a:endParaRPr lang="cs-CZ" sz="4400" b="1" dirty="0">
              <a:solidFill>
                <a:srgbClr val="FF0000"/>
              </a:solidFill>
            </a:endParaRPr>
          </a:p>
          <a:p>
            <a:pPr marL="2286000" lvl="5" indent="0">
              <a:buNone/>
            </a:pPr>
            <a:r>
              <a:rPr lang="cs-CZ" sz="4400" b="1" dirty="0" smtClean="0">
                <a:solidFill>
                  <a:srgbClr val="FF0000"/>
                </a:solidFill>
              </a:rPr>
              <a:t>		s</a:t>
            </a:r>
          </a:p>
          <a:p>
            <a:pPr marL="2286000" lvl="5" indent="0">
              <a:buNone/>
            </a:pPr>
            <a:endParaRPr lang="cs-CZ" sz="4400" b="1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899592" y="3159006"/>
            <a:ext cx="187220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043608" y="409511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267744" y="409511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20" name="Skupina 19"/>
          <p:cNvGrpSpPr/>
          <p:nvPr/>
        </p:nvGrpSpPr>
        <p:grpSpPr>
          <a:xfrm>
            <a:off x="5436096" y="3159006"/>
            <a:ext cx="1872208" cy="1311073"/>
            <a:chOff x="5436096" y="3159006"/>
            <a:chExt cx="1872208" cy="1311073"/>
          </a:xfrm>
        </p:grpSpPr>
        <p:sp>
          <p:nvSpPr>
            <p:cNvPr id="5" name="Obdélník 4"/>
            <p:cNvSpPr/>
            <p:nvPr/>
          </p:nvSpPr>
          <p:spPr>
            <a:xfrm>
              <a:off x="5436096" y="3159006"/>
              <a:ext cx="1872208" cy="93610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8" name="Ovál 7"/>
            <p:cNvSpPr/>
            <p:nvPr/>
          </p:nvSpPr>
          <p:spPr>
            <a:xfrm>
              <a:off x="5580112" y="4095110"/>
              <a:ext cx="360040" cy="36004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9" name="Ovál 8"/>
            <p:cNvSpPr/>
            <p:nvPr/>
          </p:nvSpPr>
          <p:spPr>
            <a:xfrm>
              <a:off x="6791409" y="4110039"/>
              <a:ext cx="360040" cy="36004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cxnSp>
        <p:nvCxnSpPr>
          <p:cNvPr id="11" name="Přímá spojnice se šipkou 10"/>
          <p:cNvCxnSpPr/>
          <p:nvPr/>
        </p:nvCxnSpPr>
        <p:spPr>
          <a:xfrm>
            <a:off x="899592" y="3630046"/>
            <a:ext cx="26642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683568" y="4455150"/>
            <a:ext cx="7056784" cy="1492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2771800" y="3951094"/>
            <a:ext cx="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7308304" y="4018680"/>
            <a:ext cx="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/>
          <p:nvPr/>
        </p:nvCxnSpPr>
        <p:spPr>
          <a:xfrm>
            <a:off x="2771800" y="5031214"/>
            <a:ext cx="4536504" cy="0"/>
          </a:xfrm>
          <a:prstGeom prst="straightConnector1">
            <a:avLst/>
          </a:prstGeom>
          <a:ln w="38100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53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Automobil jede po silnici</a:t>
            </a:r>
            <a:endParaRPr lang="cs-CZ" dirty="0"/>
          </a:p>
        </p:txBody>
      </p:sp>
      <p:pic>
        <p:nvPicPr>
          <p:cNvPr id="6146" name="Picture 2" descr="C:\Users\rvecheta\AppData\Local\Microsoft\Windows\Temporary Internet Files\Content.IE5\BPSPLVC2\MC900441741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662473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89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2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ANO, práci koná motor auta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Působením síly motoru se auto přesunuje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155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Člověk čeká na vlak</a:t>
            </a:r>
            <a:endParaRPr lang="cs-CZ" dirty="0"/>
          </a:p>
        </p:txBody>
      </p:sp>
      <p:pic>
        <p:nvPicPr>
          <p:cNvPr id="7171" name="Picture 3" descr="C:\Users\rvecheta\AppData\Local\Microsoft\Windows\Temporary Internet Files\Content.IE5\BPSPLVC2\MP90040007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096" y="1556792"/>
            <a:ext cx="6192688" cy="495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89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NE, práci nekoná nikdo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Člověk působí  sice silou, např. na batoh na zádech,  ale žádné těleso se působením této síly neposunuje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60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cs-CZ" b="1" u="sng" dirty="0" smtClean="0"/>
              <a:t>Práce</a:t>
            </a:r>
          </a:p>
          <a:p>
            <a:pPr marL="0" indent="0">
              <a:buNone/>
            </a:pPr>
            <a:r>
              <a:rPr lang="cs-CZ" dirty="0" smtClean="0"/>
              <a:t>Práce je fyzikální veličina, její značka je </a:t>
            </a:r>
            <a:r>
              <a:rPr lang="cs-CZ" b="1" dirty="0" smtClean="0">
                <a:solidFill>
                  <a:srgbClr val="FF0000"/>
                </a:solidFill>
              </a:rPr>
              <a:t>W</a:t>
            </a:r>
          </a:p>
          <a:p>
            <a:pPr marL="0" indent="0">
              <a:buNone/>
            </a:pPr>
            <a:r>
              <a:rPr lang="cs-CZ" dirty="0" smtClean="0"/>
              <a:t>Jednotkou práce je </a:t>
            </a:r>
            <a:r>
              <a:rPr lang="cs-CZ" b="1" dirty="0" smtClean="0">
                <a:solidFill>
                  <a:srgbClr val="FF0000"/>
                </a:solidFill>
              </a:rPr>
              <a:t>joule</a:t>
            </a:r>
            <a:r>
              <a:rPr lang="cs-CZ" dirty="0" smtClean="0"/>
              <a:t> (</a:t>
            </a:r>
            <a:r>
              <a:rPr lang="cs-CZ" dirty="0" err="1" smtClean="0"/>
              <a:t>džaul</a:t>
            </a:r>
            <a:r>
              <a:rPr lang="cs-CZ" dirty="0" smtClean="0"/>
              <a:t>) … </a:t>
            </a:r>
            <a:r>
              <a:rPr lang="cs-CZ" b="1" dirty="0" smtClean="0">
                <a:solidFill>
                  <a:srgbClr val="FF0000"/>
                </a:solidFill>
              </a:rPr>
              <a:t>J</a:t>
            </a:r>
          </a:p>
          <a:p>
            <a:pPr marL="0" indent="0">
              <a:buNone/>
            </a:pPr>
            <a:r>
              <a:rPr lang="cs-CZ" dirty="0" smtClean="0"/>
              <a:t>Těleso koná práci, pokud působením síly přesouvá  těleso na jiné místo.</a:t>
            </a:r>
          </a:p>
          <a:p>
            <a:pPr marL="0" indent="0">
              <a:buNone/>
            </a:pPr>
            <a:r>
              <a:rPr lang="cs-CZ" dirty="0" smtClean="0"/>
              <a:t>Pokud síla působí ve směru pohybu, vypočítáme ji:</a:t>
            </a:r>
          </a:p>
          <a:p>
            <a:pPr marL="0" indent="0">
              <a:buNone/>
            </a:pPr>
            <a:r>
              <a:rPr lang="cs-CZ" dirty="0" smtClean="0"/>
              <a:t>			</a:t>
            </a:r>
            <a:r>
              <a:rPr lang="cs-CZ" sz="5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= F . s</a:t>
            </a:r>
          </a:p>
          <a:p>
            <a:pPr marL="0" indent="0">
              <a:buNone/>
            </a:pP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195301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Vypočítej: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Jakou práci vykoná chlapec, který silou 200 N posune vozík na vzdálenost 150 cm?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F = 200 N</a:t>
            </a:r>
          </a:p>
          <a:p>
            <a:pPr marL="0" indent="0">
              <a:buNone/>
            </a:pPr>
            <a:r>
              <a:rPr lang="cs-CZ" dirty="0" smtClean="0"/>
              <a:t>s = 150 cm = 1,50 m</a:t>
            </a:r>
          </a:p>
          <a:p>
            <a:pPr marL="0" indent="0">
              <a:buNone/>
            </a:pPr>
            <a:r>
              <a:rPr lang="cs-CZ" u="sng" dirty="0" smtClean="0"/>
              <a:t>W = ? J	</a:t>
            </a:r>
            <a:r>
              <a:rPr lang="cs-CZ" dirty="0" smtClean="0"/>
              <a:t>			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	</a:t>
            </a:r>
            <a:r>
              <a:rPr lang="cs-CZ" dirty="0" smtClean="0"/>
              <a:t>W </a:t>
            </a:r>
            <a:r>
              <a:rPr lang="cs-CZ" dirty="0" smtClean="0"/>
              <a:t>= F . s</a:t>
            </a:r>
          </a:p>
          <a:p>
            <a:pPr marL="0" indent="0">
              <a:buNone/>
            </a:pPr>
            <a:r>
              <a:rPr lang="cs-CZ" dirty="0" smtClean="0"/>
              <a:t>					W = 200 . 1,50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	</a:t>
            </a:r>
            <a:r>
              <a:rPr lang="cs-CZ" u="dbl" dirty="0" smtClean="0"/>
              <a:t>W = 300 J</a:t>
            </a:r>
          </a:p>
          <a:p>
            <a:pPr marL="0" indent="0">
              <a:buNone/>
            </a:pPr>
            <a:r>
              <a:rPr lang="cs-CZ" dirty="0" smtClean="0"/>
              <a:t>Chlapec vykonal práci 300 J.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681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Práce jako fyzikální veličina</a:t>
            </a:r>
          </a:p>
          <a:p>
            <a:r>
              <a:rPr lang="cs-CZ" dirty="0" smtClean="0"/>
              <a:t>Význam pojmu práce v životě a ve fyzice</a:t>
            </a:r>
          </a:p>
          <a:p>
            <a:r>
              <a:rPr lang="cs-CZ" dirty="0" smtClean="0"/>
              <a:t>Výpočet práce</a:t>
            </a:r>
          </a:p>
          <a:p>
            <a:r>
              <a:rPr lang="cs-CZ" dirty="0" smtClean="0"/>
              <a:t>Konají tato tělesa práci?</a:t>
            </a:r>
          </a:p>
          <a:p>
            <a:r>
              <a:rPr lang="cs-CZ" dirty="0" smtClean="0"/>
              <a:t>Zápis do sešitu</a:t>
            </a:r>
          </a:p>
          <a:p>
            <a:r>
              <a:rPr lang="cs-CZ" dirty="0" smtClean="0"/>
              <a:t>Vypočítej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45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Jakou práci vykonáš, pokud vyneseš batoh o hmotnosti 7 kg do 1. patra ve výšce 4 m nad zemí?</a:t>
            </a:r>
          </a:p>
          <a:p>
            <a:pPr marL="0" indent="0">
              <a:buNone/>
            </a:pPr>
            <a:r>
              <a:rPr lang="cs-CZ" dirty="0" smtClean="0"/>
              <a:t>m = 7 kg</a:t>
            </a:r>
          </a:p>
          <a:p>
            <a:pPr marL="0" indent="0">
              <a:buNone/>
            </a:pPr>
            <a:r>
              <a:rPr lang="cs-CZ" dirty="0" smtClean="0"/>
              <a:t>s = 4 m</a:t>
            </a:r>
          </a:p>
          <a:p>
            <a:pPr marL="0" indent="0">
              <a:buNone/>
            </a:pPr>
            <a:r>
              <a:rPr lang="cs-CZ" u="sng" dirty="0" smtClean="0"/>
              <a:t>W = ? J     </a:t>
            </a:r>
            <a:r>
              <a:rPr lang="cs-CZ" dirty="0" smtClean="0"/>
              <a:t>		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W = F . s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F = m . g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F = 7 . 10 = 70 N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W = 70 . 4 = </a:t>
            </a:r>
            <a:r>
              <a:rPr lang="cs-CZ" u="dbl" dirty="0" smtClean="0"/>
              <a:t>280 J</a:t>
            </a:r>
          </a:p>
          <a:p>
            <a:pPr marL="0" indent="0">
              <a:buNone/>
            </a:pPr>
            <a:r>
              <a:rPr lang="cs-CZ" dirty="0" smtClean="0"/>
              <a:t>Vykonám práci 280 J.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104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Práce je fyzikální veličina</a:t>
            </a:r>
          </a:p>
          <a:p>
            <a:pPr marL="0" indent="0">
              <a:buNone/>
            </a:pPr>
            <a:r>
              <a:rPr lang="cs-CZ" dirty="0" smtClean="0"/>
              <a:t>Značka: </a:t>
            </a: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</a:p>
          <a:p>
            <a:pPr marL="0" indent="0">
              <a:buNone/>
            </a:pPr>
            <a:r>
              <a:rPr lang="cs-CZ" dirty="0" smtClean="0"/>
              <a:t>Jednotka: </a:t>
            </a: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joule … J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Práci chápeme mnohdy jinak v běžném hovoru, jinak ve fyzice.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235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Říkáme, že lidé  různých profesí pracují.</a:t>
            </a:r>
          </a:p>
          <a:p>
            <a:pPr marL="0" indent="0">
              <a:buNone/>
            </a:pPr>
            <a:r>
              <a:rPr lang="cs-CZ" dirty="0" smtClean="0"/>
              <a:t>zedníci</a:t>
            </a:r>
          </a:p>
          <a:p>
            <a:pPr marL="0" indent="0">
              <a:buNone/>
            </a:pPr>
            <a:r>
              <a:rPr lang="cs-CZ" dirty="0" smtClean="0"/>
              <a:t>soustružníci </a:t>
            </a:r>
          </a:p>
          <a:p>
            <a:pPr marL="0" indent="0">
              <a:buNone/>
            </a:pPr>
            <a:r>
              <a:rPr lang="cs-CZ" dirty="0" smtClean="0"/>
              <a:t>zemědělci </a:t>
            </a:r>
          </a:p>
          <a:p>
            <a:pPr marL="0" indent="0">
              <a:buNone/>
            </a:pPr>
            <a:r>
              <a:rPr lang="cs-CZ" dirty="0" smtClean="0"/>
              <a:t>vědci </a:t>
            </a:r>
          </a:p>
          <a:p>
            <a:pPr marL="0" indent="0">
              <a:buNone/>
            </a:pPr>
            <a:r>
              <a:rPr lang="cs-CZ" dirty="0" smtClean="0"/>
              <a:t>lékaři</a:t>
            </a:r>
          </a:p>
          <a:p>
            <a:pPr marL="0" indent="0">
              <a:buNone/>
            </a:pPr>
            <a:r>
              <a:rPr lang="cs-CZ" dirty="0" smtClean="0"/>
              <a:t>účetní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Konají však také práci </a:t>
            </a:r>
            <a:r>
              <a:rPr lang="cs-CZ" b="1" dirty="0" smtClean="0"/>
              <a:t>z fyzikálního hlediska</a:t>
            </a:r>
            <a:r>
              <a:rPr lang="cs-CZ" dirty="0" smtClean="0"/>
              <a:t>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48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Jak fyzika chápe pojem práce?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Těleso koná práci, pokud působením </a:t>
            </a:r>
            <a:r>
              <a:rPr lang="cs-CZ" b="1" dirty="0" smtClean="0"/>
              <a:t>síly </a:t>
            </a:r>
            <a:r>
              <a:rPr lang="cs-CZ" dirty="0" smtClean="0"/>
              <a:t>přesune jiné těleso po určité </a:t>
            </a:r>
            <a:r>
              <a:rPr lang="cs-CZ" b="1" dirty="0" smtClean="0"/>
              <a:t>dráze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Jestliže síla působí ve směru pohybu, můžeme ji vypočítat tak, že </a:t>
            </a:r>
            <a:r>
              <a:rPr lang="cs-CZ" dirty="0" smtClean="0">
                <a:solidFill>
                  <a:srgbClr val="FF0000"/>
                </a:solidFill>
              </a:rPr>
              <a:t>působící sílu </a:t>
            </a:r>
            <a:r>
              <a:rPr lang="cs-CZ" b="1" dirty="0" smtClean="0">
                <a:solidFill>
                  <a:srgbClr val="FF0000"/>
                </a:solidFill>
              </a:rPr>
              <a:t>F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r>
              <a:rPr lang="cs-CZ" dirty="0" smtClean="0"/>
              <a:t>vynásobíme </a:t>
            </a:r>
            <a:r>
              <a:rPr lang="cs-CZ" dirty="0" smtClean="0">
                <a:solidFill>
                  <a:srgbClr val="FF0000"/>
                </a:solidFill>
              </a:rPr>
              <a:t>dráhou </a:t>
            </a:r>
            <a:r>
              <a:rPr lang="cs-CZ" b="1" dirty="0" smtClean="0">
                <a:solidFill>
                  <a:srgbClr val="FF0000"/>
                </a:solidFill>
              </a:rPr>
              <a:t>s</a:t>
            </a:r>
          </a:p>
          <a:p>
            <a:pPr marL="0" indent="0" algn="ctr">
              <a:buNone/>
            </a:pPr>
            <a:r>
              <a:rPr lang="cs-CZ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</a:t>
            </a:r>
            <a:r>
              <a:rPr lang="cs-CZ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F . s</a:t>
            </a:r>
            <a:endParaRPr lang="cs-CZ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247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835696" y="5805264"/>
            <a:ext cx="5486400" cy="566738"/>
          </a:xfrm>
        </p:spPr>
        <p:txBody>
          <a:bodyPr>
            <a:noAutofit/>
          </a:bodyPr>
          <a:lstStyle/>
          <a:p>
            <a:r>
              <a:rPr lang="cs-CZ" sz="4400" dirty="0" smtClean="0"/>
              <a:t>zubař</a:t>
            </a:r>
            <a:endParaRPr lang="cs-CZ" sz="4400" dirty="0"/>
          </a:p>
        </p:txBody>
      </p:sp>
      <p:pic>
        <p:nvPicPr>
          <p:cNvPr id="7" name="Picture 4" descr="C:\Users\rvecheta\AppData\Local\Microsoft\Windows\Temporary Internet Files\Content.IE5\44N9YFVT\MP900185148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" r="5222"/>
          <a:stretch>
            <a:fillRect/>
          </a:stretch>
        </p:blipFill>
        <p:spPr bwMode="auto">
          <a:xfrm>
            <a:off x="1792288" y="612774"/>
            <a:ext cx="6827308" cy="51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22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63688" y="5661248"/>
            <a:ext cx="5486400" cy="566738"/>
          </a:xfrm>
        </p:spPr>
        <p:txBody>
          <a:bodyPr>
            <a:noAutofit/>
          </a:bodyPr>
          <a:lstStyle/>
          <a:p>
            <a:r>
              <a:rPr lang="cs-CZ" sz="4000" dirty="0" smtClean="0"/>
              <a:t>lékař</a:t>
            </a:r>
            <a:endParaRPr lang="cs-CZ" sz="4000" dirty="0"/>
          </a:p>
        </p:txBody>
      </p:sp>
      <p:pic>
        <p:nvPicPr>
          <p:cNvPr id="5" name="Picture 5" descr="C:\Users\rvecheta\AppData\Local\Microsoft\Windows\Temporary Internet Files\Content.IE5\BPSPLVC2\MP900182790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r="5667"/>
          <a:stretch>
            <a:fillRect/>
          </a:stretch>
        </p:blipFill>
        <p:spPr bwMode="auto">
          <a:xfrm>
            <a:off x="1792287" y="612774"/>
            <a:ext cx="6635287" cy="497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34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dirty="0" smtClean="0"/>
              <a:t>učitel</a:t>
            </a:r>
            <a:endParaRPr lang="cs-CZ" sz="4000" dirty="0"/>
          </a:p>
        </p:txBody>
      </p:sp>
      <p:pic>
        <p:nvPicPr>
          <p:cNvPr id="2050" name="Picture 2" descr="C:\Users\rvecheta\AppData\Local\Microsoft\Windows\Temporary Internet Files\Content.IE5\KTC37IVX\MC9003543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699" y="548680"/>
            <a:ext cx="4879749" cy="586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67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35696" y="5661248"/>
            <a:ext cx="5486400" cy="566738"/>
          </a:xfrm>
        </p:spPr>
        <p:txBody>
          <a:bodyPr>
            <a:noAutofit/>
          </a:bodyPr>
          <a:lstStyle/>
          <a:p>
            <a:r>
              <a:rPr lang="cs-CZ" sz="4000" dirty="0" smtClean="0"/>
              <a:t>vědec</a:t>
            </a:r>
            <a:endParaRPr lang="cs-CZ" sz="4000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pic>
        <p:nvPicPr>
          <p:cNvPr id="3074" name="Picture 2" descr="C:\Users\rvecheta\AppData\Local\Microsoft\Windows\Temporary Internet Files\Content.IE5\BPSPLVC2\MP90038620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745282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53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311</Words>
  <Application>Microsoft Office PowerPoint</Application>
  <PresentationFormat>Předvádění na obrazovce (4:3)</PresentationFormat>
  <Paragraphs>74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Motiv systému Office</vt:lpstr>
      <vt:lpstr>PRÁCE</vt:lpstr>
      <vt:lpstr>Obsah</vt:lpstr>
      <vt:lpstr>Práce</vt:lpstr>
      <vt:lpstr>Prezentace aplikace PowerPoint</vt:lpstr>
      <vt:lpstr>Jak fyzika chápe pojem práce?</vt:lpstr>
      <vt:lpstr>zubař</vt:lpstr>
      <vt:lpstr>lékař</vt:lpstr>
      <vt:lpstr>učitel</vt:lpstr>
      <vt:lpstr>vědec</vt:lpstr>
      <vt:lpstr>horník</vt:lpstr>
      <vt:lpstr>zedník</vt:lpstr>
      <vt:lpstr>Rozhodni, která tělesa práci konají:</vt:lpstr>
      <vt:lpstr>ANO, práci koná muž</vt:lpstr>
      <vt:lpstr>Automobil jede po silnici</vt:lpstr>
      <vt:lpstr>ANO, práci koná motor auta</vt:lpstr>
      <vt:lpstr>Člověk čeká na vlak</vt:lpstr>
      <vt:lpstr>NE, práci nekoná nikdo</vt:lpstr>
      <vt:lpstr>Zápis do sešitu:</vt:lpstr>
      <vt:lpstr>Vypočítej: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PRÁCE, VÝKON, ENERGIE</dc:title>
  <dc:creator>Radek Vecheta | ZŠ Měšťanská</dc:creator>
  <cp:lastModifiedBy>Radek Vecheta | ZŠ Měšťanská</cp:lastModifiedBy>
  <cp:revision>54</cp:revision>
  <dcterms:created xsi:type="dcterms:W3CDTF">2011-11-19T16:06:41Z</dcterms:created>
  <dcterms:modified xsi:type="dcterms:W3CDTF">2011-11-26T15:03:38Z</dcterms:modified>
</cp:coreProperties>
</file>